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6858000" cx="9144000"/>
  <p:notesSz cx="6797675" cy="992822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6" roundtripDataSignature="AMtx7mjY5zfdzRYJdhnWP1Siq4btTej6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50443" y="0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430091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0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1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2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3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4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14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4:notes"/>
          <p:cNvSpPr txBox="1"/>
          <p:nvPr>
            <p:ph idx="12" type="sldNum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5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5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16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6:notes"/>
          <p:cNvSpPr txBox="1"/>
          <p:nvPr>
            <p:ph idx="12" type="sldNum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7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7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8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9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0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0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7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9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1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2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2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2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2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8" name="Google Shape;68;p3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Relationship Id="rId4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Relationship Id="rId4" Type="http://schemas.openxmlformats.org/officeDocument/2006/relationships/image" Target="../media/image31.png"/><Relationship Id="rId5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Relationship Id="rId4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Relationship Id="rId4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9.png"/><Relationship Id="rId6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683568" y="2204864"/>
            <a:ext cx="792088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ru-RU" sz="2400">
                <a:latin typeface="Times New Roman"/>
                <a:ea typeface="Times New Roman"/>
                <a:cs typeface="Times New Roman"/>
                <a:sym typeface="Times New Roman"/>
              </a:rPr>
              <a:t>Выпускная квалификационная работа бакалавра </a:t>
            </a:r>
            <a:br>
              <a:rPr b="1" lang="ru-RU" sz="24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ru-RU" sz="2400">
                <a:latin typeface="Times New Roman"/>
                <a:ea typeface="Times New Roman"/>
                <a:cs typeface="Times New Roman"/>
                <a:sym typeface="Times New Roman"/>
              </a:rPr>
              <a:t>по направлению 09.03.04 «Программная инженерия» </a:t>
            </a:r>
            <a:br>
              <a:rPr b="1" lang="ru-RU" sz="24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ru-RU" sz="2400">
                <a:latin typeface="Times New Roman"/>
                <a:ea typeface="Times New Roman"/>
                <a:cs typeface="Times New Roman"/>
                <a:sym typeface="Times New Roman"/>
              </a:rPr>
              <a:t>на тему: «Веб-приложение доставки пиццы»  </a:t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611560" y="404664"/>
            <a:ext cx="7992888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Министерство науки и высшего образования Российской Федерации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Федеральное государственное бюджетное образовательное учреждение </a:t>
            </a:r>
            <a:br>
              <a:rPr b="0" i="0" lang="ru-RU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0" i="0" lang="ru-RU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высшего образования  «Ивановский государственный энергетический университет имени В.И. Ленина»</a:t>
            </a:r>
            <a:endParaRPr b="0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95986" y="5877272"/>
            <a:ext cx="169437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Иваново 2021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4139952" y="4431015"/>
            <a:ext cx="459003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Выполнил: Ткачёв Н.В.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Руководитель: к.т.н., доцент Кокин В.М.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73" name="Google Shape;17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512" y="764704"/>
            <a:ext cx="4248472" cy="259228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0"/>
          <p:cNvSpPr txBox="1"/>
          <p:nvPr/>
        </p:nvSpPr>
        <p:spPr>
          <a:xfrm>
            <a:off x="3239114" y="116632"/>
            <a:ext cx="315695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Оформление заказа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5" name="Google Shape;17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764705"/>
            <a:ext cx="3816424" cy="2742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9512" y="3506976"/>
            <a:ext cx="2978204" cy="307801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0"/>
          <p:cNvSpPr txBox="1"/>
          <p:nvPr/>
        </p:nvSpPr>
        <p:spPr>
          <a:xfrm>
            <a:off x="3419872" y="3795787"/>
            <a:ext cx="5221318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оформления заказа, пользователю необходимо ввести данные для доставки. Поля с ФИО и почтой заполняются автоматически.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После ввода данных происходит оформление заказа и, при успешном оформлении, пользователь переходит на страницу, изображенную на рисунке 2, а также получит письмо на почту, пример которого представлен на рисунке 3.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78" name="Google Shape;178;p10"/>
          <p:cNvCxnSpPr/>
          <p:nvPr/>
        </p:nvCxnSpPr>
        <p:spPr>
          <a:xfrm>
            <a:off x="107504" y="3506976"/>
            <a:ext cx="8928992" cy="0"/>
          </a:xfrm>
          <a:prstGeom prst="straightConnector1">
            <a:avLst/>
          </a:prstGeom>
          <a:noFill/>
          <a:ln cap="flat" cmpd="sng" w="9525">
            <a:solidFill>
              <a:srgbClr val="BD4B4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9" name="Google Shape;179;p10"/>
          <p:cNvSpPr txBox="1"/>
          <p:nvPr/>
        </p:nvSpPr>
        <p:spPr>
          <a:xfrm>
            <a:off x="4090020" y="1052736"/>
            <a:ext cx="360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10"/>
          <p:cNvSpPr txBox="1"/>
          <p:nvPr/>
        </p:nvSpPr>
        <p:spPr>
          <a:xfrm>
            <a:off x="8028384" y="1032188"/>
            <a:ext cx="360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10"/>
          <p:cNvSpPr txBox="1"/>
          <p:nvPr/>
        </p:nvSpPr>
        <p:spPr>
          <a:xfrm>
            <a:off x="2797676" y="3611121"/>
            <a:ext cx="360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87" name="Google Shape;18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7664" y="792542"/>
            <a:ext cx="6155660" cy="2589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47664" y="3425552"/>
            <a:ext cx="6406664" cy="2259218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1"/>
          <p:cNvSpPr txBox="1"/>
          <p:nvPr/>
        </p:nvSpPr>
        <p:spPr>
          <a:xfrm>
            <a:off x="3182006" y="116632"/>
            <a:ext cx="272959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Личный кабинет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11"/>
          <p:cNvSpPr txBox="1"/>
          <p:nvPr/>
        </p:nvSpPr>
        <p:spPr>
          <a:xfrm>
            <a:off x="268752" y="5808430"/>
            <a:ext cx="89644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После авторизации пользователь может редактировать свои данные в личном кабинете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96" name="Google Shape;19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6531" y="1126485"/>
            <a:ext cx="8220542" cy="347910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2"/>
          <p:cNvSpPr txBox="1"/>
          <p:nvPr/>
        </p:nvSpPr>
        <p:spPr>
          <a:xfrm>
            <a:off x="3182005" y="188640"/>
            <a:ext cx="272959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Личный кабинет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12"/>
          <p:cNvSpPr txBox="1"/>
          <p:nvPr/>
        </p:nvSpPr>
        <p:spPr>
          <a:xfrm>
            <a:off x="736193" y="5180189"/>
            <a:ext cx="792088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личном кабинете пользователь может посмотреть историю своих заказов, а также отсортировать их на новые и старые.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04" name="Google Shape;20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1558" y="836712"/>
            <a:ext cx="8189987" cy="312227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3"/>
          <p:cNvSpPr txBox="1"/>
          <p:nvPr/>
        </p:nvSpPr>
        <p:spPr>
          <a:xfrm>
            <a:off x="1709450" y="116632"/>
            <a:ext cx="599420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Страница для редактирования заказов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610814" y="4437112"/>
            <a:ext cx="7920880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Пользователю со статусом «оператор» предоставляется возможность перехода на страницу с заказами.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странице размещаются заказы, отсортированные по дате. У каждого заказа можно посмотреть подробную информацию, изменить статус и распечатать чек. При смене статуса заказа, ему назначается оператор, изменивший его статус.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13" name="Google Shape;21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489" y="764704"/>
            <a:ext cx="5616624" cy="261522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4"/>
          <p:cNvSpPr txBox="1"/>
          <p:nvPr/>
        </p:nvSpPr>
        <p:spPr>
          <a:xfrm>
            <a:off x="3518638" y="116632"/>
            <a:ext cx="23743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Админ панель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5" name="Google Shape;21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0489" y="3717032"/>
            <a:ext cx="5616624" cy="225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4"/>
          <p:cNvSpPr txBox="1"/>
          <p:nvPr/>
        </p:nvSpPr>
        <p:spPr>
          <a:xfrm>
            <a:off x="5940152" y="775088"/>
            <a:ext cx="3096344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получения отчётов по работе заведения необходимо перейти в админ панель. Все отчёты содержат кнопку «Выбор даты». Данная кнопка позволяет администратору выбрать период, за который необходимо получить отчёт.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5940152" y="3573016"/>
            <a:ext cx="309634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Если период не выбран, отчёт выводится за текущий месяц.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5940152" y="4581128"/>
            <a:ext cx="309634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первом изображении представлен рейтинг пицц по популярности.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5940152" y="5662989"/>
            <a:ext cx="309634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втором изображении отчёт по операторам.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5527073" y="1184380"/>
            <a:ext cx="360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5527073" y="4050417"/>
            <a:ext cx="360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27" name="Google Shape;22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5632" y="764704"/>
            <a:ext cx="5788536" cy="2678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688" y="3974885"/>
            <a:ext cx="5284480" cy="256402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5"/>
          <p:cNvSpPr txBox="1"/>
          <p:nvPr/>
        </p:nvSpPr>
        <p:spPr>
          <a:xfrm>
            <a:off x="3518638" y="116632"/>
            <a:ext cx="23743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Админ панель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30" name="Google Shape;230;p15"/>
          <p:cNvCxnSpPr/>
          <p:nvPr/>
        </p:nvCxnSpPr>
        <p:spPr>
          <a:xfrm>
            <a:off x="107504" y="3789040"/>
            <a:ext cx="6048672" cy="0"/>
          </a:xfrm>
          <a:prstGeom prst="straightConnector1">
            <a:avLst/>
          </a:prstGeom>
          <a:noFill/>
          <a:ln cap="flat" cmpd="sng" w="9525">
            <a:solidFill>
              <a:srgbClr val="BD4B4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1" name="Google Shape;231;p15"/>
          <p:cNvSpPr txBox="1"/>
          <p:nvPr/>
        </p:nvSpPr>
        <p:spPr>
          <a:xfrm>
            <a:off x="5712986" y="1196752"/>
            <a:ext cx="360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2" name="Google Shape;232;p15"/>
          <p:cNvSpPr txBox="1"/>
          <p:nvPr/>
        </p:nvSpPr>
        <p:spPr>
          <a:xfrm>
            <a:off x="5712202" y="4293096"/>
            <a:ext cx="3600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/>
          </a:p>
        </p:txBody>
      </p:sp>
      <p:sp>
        <p:nvSpPr>
          <p:cNvPr id="233" name="Google Shape;233;p15"/>
          <p:cNvSpPr txBox="1"/>
          <p:nvPr/>
        </p:nvSpPr>
        <p:spPr>
          <a:xfrm>
            <a:off x="6335688" y="764704"/>
            <a:ext cx="2700808" cy="4801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Отчёты по заказам содержат несколько видов диаграмм.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Если период в пределах одного месяца, то строится график представленный на рисунке 1.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Если период выбран за год и более, то график заменяется на столбчатую диаграмму, представленную на рисунке 2.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40" name="Google Shape;24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9065" y="1160723"/>
            <a:ext cx="7913513" cy="257986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6"/>
          <p:cNvSpPr txBox="1"/>
          <p:nvPr/>
        </p:nvSpPr>
        <p:spPr>
          <a:xfrm>
            <a:off x="3518638" y="116632"/>
            <a:ext cx="23743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Админ панель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p16"/>
          <p:cNvSpPr txBox="1"/>
          <p:nvPr/>
        </p:nvSpPr>
        <p:spPr>
          <a:xfrm>
            <a:off x="749065" y="4125138"/>
            <a:ext cx="791351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Во вкладке «пользователи» администратор имеет возможность находить пользователей по определенному фильтру, изменять количество бонусов и роль, а также удалять их.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48" name="Google Shape;24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512" y="662156"/>
            <a:ext cx="6992121" cy="2202647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7"/>
          <p:cNvSpPr txBox="1"/>
          <p:nvPr/>
        </p:nvSpPr>
        <p:spPr>
          <a:xfrm>
            <a:off x="3518638" y="116632"/>
            <a:ext cx="23743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Админ панель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0" name="Google Shape;25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99350" y="2441846"/>
            <a:ext cx="5573050" cy="1995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03848" y="3977914"/>
            <a:ext cx="5711257" cy="237843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7"/>
          <p:cNvSpPr txBox="1"/>
          <p:nvPr/>
        </p:nvSpPr>
        <p:spPr>
          <a:xfrm>
            <a:off x="107504" y="2915319"/>
            <a:ext cx="2448272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добавления нового элемента необходимо нажать на кнопку «Добавить», после чего откроется модальное окно с полями ввода.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17"/>
          <p:cNvSpPr txBox="1"/>
          <p:nvPr/>
        </p:nvSpPr>
        <p:spPr>
          <a:xfrm>
            <a:off x="107504" y="4843026"/>
            <a:ext cx="2736304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редактирования необходимо изменить нужный параметр и нажать на шестеренку справа от редактируемого элемента.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59" name="Google Shape;25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520" y="980728"/>
            <a:ext cx="5995040" cy="219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2217" y="3634715"/>
            <a:ext cx="6024344" cy="2170549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18"/>
          <p:cNvSpPr txBox="1"/>
          <p:nvPr/>
        </p:nvSpPr>
        <p:spPr>
          <a:xfrm>
            <a:off x="3518638" y="116632"/>
            <a:ext cx="23743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Админ панель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p18"/>
          <p:cNvSpPr txBox="1"/>
          <p:nvPr/>
        </p:nvSpPr>
        <p:spPr>
          <a:xfrm>
            <a:off x="6300192" y="908720"/>
            <a:ext cx="2520280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При редактировании способов оплаты и размеров пиццы на экран выводятся рейтинги в виде круговой диаграммы. 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Данные рейтинги демонстрируют частоту использования соответствующих размеров или способов оплаты.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Имеется возможность построения рейтинга за определенный период.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68" name="Google Shape;26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552" y="764704"/>
            <a:ext cx="8036782" cy="367322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19"/>
          <p:cNvSpPr txBox="1"/>
          <p:nvPr/>
        </p:nvSpPr>
        <p:spPr>
          <a:xfrm>
            <a:off x="3518638" y="116632"/>
            <a:ext cx="23743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Админ панель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0" name="Google Shape;270;p19"/>
          <p:cNvSpPr txBox="1"/>
          <p:nvPr/>
        </p:nvSpPr>
        <p:spPr>
          <a:xfrm>
            <a:off x="539552" y="4653136"/>
            <a:ext cx="7488832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редактирования товара администратору необходимо перейти на главную страницу. Помимо кнопки «купить», администратору предоставляется возможность редактировать и удалять товары.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Редактирование товара происходит в конструкторе пиццы.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7" name="Google Shape;97;p2"/>
          <p:cNvSpPr txBox="1"/>
          <p:nvPr/>
        </p:nvSpPr>
        <p:spPr>
          <a:xfrm>
            <a:off x="3262288" y="332650"/>
            <a:ext cx="2845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 работы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683568" y="1412776"/>
            <a:ext cx="8003232" cy="1292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449263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Целью работы</a:t>
            </a:r>
            <a:r>
              <a:rPr lang="ru-RU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является создание веб-приложения доставки пиццы, позволяющего администратору следить за работой заведения, а пользователям быстро и легко оформить заказ на интересующий товар. 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49263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76" name="Google Shape;27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943" y="775241"/>
            <a:ext cx="5654210" cy="2907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5942" y="3751069"/>
            <a:ext cx="5607064" cy="2342227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0"/>
          <p:cNvSpPr txBox="1"/>
          <p:nvPr/>
        </p:nvSpPr>
        <p:spPr>
          <a:xfrm>
            <a:off x="3518638" y="116632"/>
            <a:ext cx="23743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Админ панель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20"/>
          <p:cNvSpPr txBox="1"/>
          <p:nvPr/>
        </p:nvSpPr>
        <p:spPr>
          <a:xfrm>
            <a:off x="6084168" y="1412776"/>
            <a:ext cx="2808312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создания новой пиццы администратору необходимо перейти на страницу «конструктор».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Отличие конструктора пользователя и администратора в том, что у администратора нет возможности выбора размера пиццы, и на шаге «Готовый результат» выводятся поля для заполнения данных о пицце.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chemeClr val="dk1"/>
                </a:solidFill>
              </a:rPr>
              <a:t>‹#›</a:t>
            </a:fld>
            <a:endParaRPr sz="2000">
              <a:solidFill>
                <a:schemeClr val="dk1"/>
              </a:solidFill>
            </a:endParaRPr>
          </a:p>
        </p:txBody>
      </p:sp>
      <p:sp>
        <p:nvSpPr>
          <p:cNvPr id="104" name="Google Shape;104;p3"/>
          <p:cNvSpPr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Google Shape;10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929" y="1044514"/>
            <a:ext cx="7872142" cy="404066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2631757" y="260648"/>
            <a:ext cx="388048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Диаграмма прецедентов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chemeClr val="dk1"/>
                </a:solidFill>
              </a:rPr>
              <a:t>‹#›</a:t>
            </a:fld>
            <a:endParaRPr sz="2000">
              <a:solidFill>
                <a:schemeClr val="dk1"/>
              </a:solidFill>
            </a:endParaRPr>
          </a:p>
        </p:txBody>
      </p:sp>
      <p:sp>
        <p:nvSpPr>
          <p:cNvPr id="112" name="Google Shape;112;p4"/>
          <p:cNvSpPr txBox="1"/>
          <p:nvPr/>
        </p:nvSpPr>
        <p:spPr>
          <a:xfrm>
            <a:off x="1884019" y="295342"/>
            <a:ext cx="537595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Описание технологии реализации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" name="Google Shape;113;p4"/>
          <p:cNvSpPr txBox="1"/>
          <p:nvPr/>
        </p:nvSpPr>
        <p:spPr>
          <a:xfrm>
            <a:off x="539551" y="904238"/>
            <a:ext cx="806489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449263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реализации веб-приложения доставки пиццы в серверной части был выбран фреймворк ASP.NET Core 3.0 WebAPI, а в клиентской –  язык разметки HTML5, таблица стилей CSS и скриптовой язык JavaScript.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49263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4" name="Google Shape;11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3528" y="2229625"/>
            <a:ext cx="4680520" cy="439044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"/>
          <p:cNvSpPr txBox="1"/>
          <p:nvPr/>
        </p:nvSpPr>
        <p:spPr>
          <a:xfrm>
            <a:off x="5004048" y="2288952"/>
            <a:ext cx="3744416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449263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 данным компании W3Techs, данный фреймворк довольно популярен, а также используется в высоконагруженных сайтах.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49263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4"/>
          <p:cNvSpPr txBox="1"/>
          <p:nvPr/>
        </p:nvSpPr>
        <p:spPr>
          <a:xfrm>
            <a:off x="5004048" y="3706953"/>
            <a:ext cx="3744416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449263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Этот фреймворк является бесплатным, имеет открытый исходный код, а также хорошую документацию, используется архитектурный паттерн MVC и является модульным, это дает возможность загружать необходимые компоненты веб-приложения, как отдельные модули.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49263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chemeClr val="dk1"/>
                </a:solidFill>
              </a:rPr>
              <a:t>‹#›</a:t>
            </a:fld>
            <a:endParaRPr sz="2000">
              <a:solidFill>
                <a:schemeClr val="dk1"/>
              </a:solidFill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4" name="Google Shape;12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5048" y="1036112"/>
            <a:ext cx="7193903" cy="478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2419615" y="188640"/>
            <a:ext cx="43047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Диаграмма развертывание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31" name="Google Shape;131;p6"/>
          <p:cNvPicPr preferRelativeResize="0"/>
          <p:nvPr/>
        </p:nvPicPr>
        <p:blipFill rotWithShape="1">
          <a:blip r:embed="rId3">
            <a:alphaModFix/>
          </a:blip>
          <a:srcRect b="6991" l="0" r="0" t="0"/>
          <a:stretch/>
        </p:blipFill>
        <p:spPr>
          <a:xfrm>
            <a:off x="2089482" y="699003"/>
            <a:ext cx="4927837" cy="2135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6"/>
          <p:cNvSpPr txBox="1"/>
          <p:nvPr/>
        </p:nvSpPr>
        <p:spPr>
          <a:xfrm>
            <a:off x="1691680" y="18864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6"/>
          <p:cNvSpPr txBox="1"/>
          <p:nvPr/>
        </p:nvSpPr>
        <p:spPr>
          <a:xfrm>
            <a:off x="2264791" y="68328"/>
            <a:ext cx="47525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Просмотр пиццы в каталоге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6"/>
          <p:cNvSpPr txBox="1"/>
          <p:nvPr/>
        </p:nvSpPr>
        <p:spPr>
          <a:xfrm>
            <a:off x="621904" y="5486768"/>
            <a:ext cx="806489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При входе на сайт пользователь попадает на главную страницу, на которой размещен ассортимент доступных пицц. При выборе пиццы пользователю открывается подробная информация о пицце с возможностью выбора размера.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15005" y="3042924"/>
            <a:ext cx="4676789" cy="2186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" name="Google Shape;136;p6"/>
          <p:cNvCxnSpPr/>
          <p:nvPr/>
        </p:nvCxnSpPr>
        <p:spPr>
          <a:xfrm>
            <a:off x="1115616" y="2924944"/>
            <a:ext cx="7056784" cy="0"/>
          </a:xfrm>
          <a:prstGeom prst="straightConnector1">
            <a:avLst/>
          </a:prstGeom>
          <a:noFill/>
          <a:ln cap="flat" cmpd="sng" w="9525">
            <a:solidFill>
              <a:srgbClr val="BD4B48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42" name="Google Shape;14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55976" y="692696"/>
            <a:ext cx="4700467" cy="244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9792" y="2204864"/>
            <a:ext cx="4642558" cy="2443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7504" y="3908078"/>
            <a:ext cx="4612395" cy="2448272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7"/>
          <p:cNvSpPr txBox="1"/>
          <p:nvPr/>
        </p:nvSpPr>
        <p:spPr>
          <a:xfrm>
            <a:off x="2987824" y="55643"/>
            <a:ext cx="32346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Конструктор пиццы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251520" y="1209526"/>
            <a:ext cx="4752528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Пользователю предоставляется возможность создания собственной пиццы.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7"/>
          <p:cNvSpPr txBox="1"/>
          <p:nvPr/>
        </p:nvSpPr>
        <p:spPr>
          <a:xfrm>
            <a:off x="4719899" y="4983346"/>
            <a:ext cx="4536503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Конструктор пиццы включает в себя три шага: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Выбор размера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Выбор состава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Готовый результат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53" name="Google Shape;153;p8"/>
          <p:cNvPicPr preferRelativeResize="0"/>
          <p:nvPr/>
        </p:nvPicPr>
        <p:blipFill rotWithShape="1">
          <a:blip r:embed="rId3">
            <a:alphaModFix/>
          </a:blip>
          <a:srcRect b="0" l="5414" r="-6924" t="0"/>
          <a:stretch/>
        </p:blipFill>
        <p:spPr>
          <a:xfrm>
            <a:off x="172999" y="1124743"/>
            <a:ext cx="2155334" cy="3337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37741" y="1124743"/>
            <a:ext cx="2006267" cy="333781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8"/>
          <p:cNvSpPr txBox="1"/>
          <p:nvPr/>
        </p:nvSpPr>
        <p:spPr>
          <a:xfrm>
            <a:off x="2699792" y="116632"/>
            <a:ext cx="441691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Авторизация и регистрация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6" name="Google Shape;156;p8"/>
          <p:cNvPicPr preferRelativeResize="0"/>
          <p:nvPr/>
        </p:nvPicPr>
        <p:blipFill rotWithShape="1">
          <a:blip r:embed="rId5">
            <a:alphaModFix/>
          </a:blip>
          <a:srcRect b="0" l="5103" r="6684" t="0"/>
          <a:stretch/>
        </p:blipFill>
        <p:spPr>
          <a:xfrm>
            <a:off x="4978123" y="909030"/>
            <a:ext cx="1656184" cy="390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97415" y="909030"/>
            <a:ext cx="1689385" cy="390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8"/>
          <p:cNvSpPr txBox="1"/>
          <p:nvPr/>
        </p:nvSpPr>
        <p:spPr>
          <a:xfrm>
            <a:off x="827584" y="5085184"/>
            <a:ext cx="763284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авторизации необходимо ввести почту и пароль. Для того, чтобы зарегистрироваться, необходимо нажать на ссылку «Зарегистрироваться» и ввести свои данные. После успешной регистрации на почту отправляется письмо с подтверждением аккаунта.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64" name="Google Shape;16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1484784"/>
            <a:ext cx="4325814" cy="2304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1520" y="1484784"/>
            <a:ext cx="4185731" cy="2664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9"/>
          <p:cNvSpPr txBox="1"/>
          <p:nvPr/>
        </p:nvSpPr>
        <p:spPr>
          <a:xfrm>
            <a:off x="3779912" y="332656"/>
            <a:ext cx="145353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Корзина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9"/>
          <p:cNvSpPr txBox="1"/>
          <p:nvPr/>
        </p:nvSpPr>
        <p:spPr>
          <a:xfrm>
            <a:off x="756400" y="4653136"/>
            <a:ext cx="792088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После авторизации у пользователя появляется возможность перейти в корзину.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Слева изображена пустая корзина, справа – корзина с пиццами. 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При наличии товара в корзине пользователь может изменять его количество.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2017-06-13T08:32:59Z</dcterms:created>
  <dc:creator>Сергей Косяков</dc:creator>
</cp:coreProperties>
</file>